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9"/>
  </p:notesMasterIdLst>
  <p:sldIdLst>
    <p:sldId id="272" r:id="rId2"/>
    <p:sldId id="271" r:id="rId3"/>
    <p:sldId id="273" r:id="rId4"/>
    <p:sldId id="274" r:id="rId5"/>
    <p:sldId id="275" r:id="rId6"/>
    <p:sldId id="269" r:id="rId7"/>
    <p:sldId id="270" r:id="rId8"/>
  </p:sldIdLst>
  <p:sldSz cx="9144000" cy="5143500" type="screen16x9"/>
  <p:notesSz cx="6858000" cy="9144000"/>
  <p:embeddedFontLs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Raleway" panose="020B060402020202020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E96BE-6DFF-482D-B9E9-9335141691B2}">
  <a:tblStyle styleId="{5C2E96BE-6DFF-482D-B9E9-9335141691B2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50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151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029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9811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8553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0005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rgbClr val="0000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Shape 1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2390266" y="3238450"/>
            <a:ext cx="6331500" cy="1241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hape 66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Shape 67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 Small - Left 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6050700" y="0"/>
            <a:ext cx="30933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75" name="Shape 7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258300" y="1007375"/>
            <a:ext cx="2678100" cy="1728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rgbClr val="FFFFFF"/>
              </a:buClr>
              <a:buSzPct val="100000"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7" name="Shape 77"/>
          <p:cNvSpPr txBox="1">
            <a:spLocks noGrp="1"/>
          </p:cNvSpPr>
          <p:nvPr>
            <p:ph type="subTitle" idx="1"/>
          </p:nvPr>
        </p:nvSpPr>
        <p:spPr>
          <a:xfrm>
            <a:off x="6210900" y="2849325"/>
            <a:ext cx="27729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ct val="100000"/>
              <a:buNone/>
              <a:defRPr sz="1400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 dirty="0"/>
          </a:p>
        </p:txBody>
      </p:sp>
      <p:sp>
        <p:nvSpPr>
          <p:cNvPr id="78" name="Shape 78"/>
          <p:cNvSpPr txBox="1">
            <a:spLocks noGrp="1"/>
          </p:cNvSpPr>
          <p:nvPr>
            <p:ph type="body" idx="2"/>
          </p:nvPr>
        </p:nvSpPr>
        <p:spPr>
          <a:xfrm>
            <a:off x="237375" y="303850"/>
            <a:ext cx="5564100" cy="46146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9pPr>
          </a:lstStyle>
          <a:p>
            <a:endParaRPr dirty="0"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rgbClr val="000000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Shape 18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hape 2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Shape 23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Shape 2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2410112" y="1595775"/>
            <a:ext cx="6321600" cy="300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hape 29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Shape 30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Shape 3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2400302" y="1602675"/>
            <a:ext cx="3071400" cy="3002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5650571" y="1602675"/>
            <a:ext cx="3071400" cy="3002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Shape 4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9500" y="1846803"/>
            <a:ext cx="2808000" cy="2806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hape 49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283103" y="712140"/>
            <a:ext cx="6244200" cy="3835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4" name="Shape 5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rgbClr val="434343"/>
              </a:buClr>
              <a:buSzPct val="100000"/>
              <a:defRPr sz="3600">
                <a:solidFill>
                  <a:srgbClr val="434343"/>
                </a:solidFill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265500" y="2735370"/>
            <a:ext cx="4045200" cy="1345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  <p:sp>
        <p:nvSpPr>
          <p:cNvPr id="59" name="Shape 59"/>
          <p:cNvSpPr/>
          <p:nvPr/>
        </p:nvSpPr>
        <p:spPr>
          <a:xfrm>
            <a:off x="5347800" y="2930000"/>
            <a:ext cx="723000" cy="723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hape 6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Shape 6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2410112" y="1595775"/>
            <a:ext cx="6321600" cy="3002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86A8D03-B61F-40AF-A485-0412A72FAE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3293" y="4191556"/>
            <a:ext cx="5971821" cy="468804"/>
          </a:xfrm>
        </p:spPr>
        <p:txBody>
          <a:bodyPr/>
          <a:lstStyle/>
          <a:p>
            <a:r>
              <a:rPr lang="pl-PL" dirty="0">
                <a:latin typeface="+mj-lt"/>
              </a:rPr>
              <a:t>* with a bit of .NET ;)</a:t>
            </a:r>
          </a:p>
        </p:txBody>
      </p:sp>
      <p:sp>
        <p:nvSpPr>
          <p:cNvPr id="4" name="Shape 159">
            <a:extLst>
              <a:ext uri="{FF2B5EF4-FFF2-40B4-BE49-F238E27FC236}">
                <a16:creationId xmlns:a16="http://schemas.microsoft.com/office/drawing/2014/main" id="{07A14CBB-E36B-4D94-AC57-B6F76F3333FA}"/>
              </a:ext>
            </a:extLst>
          </p:cNvPr>
          <p:cNvSpPr txBox="1">
            <a:spLocks/>
          </p:cNvSpPr>
          <p:nvPr/>
        </p:nvSpPr>
        <p:spPr>
          <a:xfrm>
            <a:off x="4425163" y="2002335"/>
            <a:ext cx="4097853" cy="9077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aleway"/>
              <a:buNone/>
              <a:defRPr sz="48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4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4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4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4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4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4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4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4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pl-PL" dirty="0">
                <a:latin typeface="Calibri" panose="020F0502020204030204" pitchFamily="34" charset="0"/>
                <a:cs typeface="Calibri" panose="020F0502020204030204" pitchFamily="34" charset="0"/>
              </a:rPr>
              <a:t>	&lt;-&gt;   </a:t>
            </a:r>
            <a:r>
              <a:rPr lang="pl-PL" dirty="0">
                <a:latin typeface="+mn-lt"/>
                <a:cs typeface="Calibri" panose="020F0502020204030204" pitchFamily="34" charset="0"/>
              </a:rPr>
              <a:t>API</a:t>
            </a:r>
            <a:endParaRPr lang="en" dirty="0">
              <a:latin typeface="+mn-lt"/>
              <a:cs typeface="Calibri" panose="020F0502020204030204" pitchFamily="34" charset="0"/>
            </a:endParaRPr>
          </a:p>
        </p:txBody>
      </p:sp>
      <p:pic>
        <p:nvPicPr>
          <p:cNvPr id="5" name="Picture 4" descr="A close up of a sign&#10;&#10;Description generated with high confidence">
            <a:extLst>
              <a:ext uri="{FF2B5EF4-FFF2-40B4-BE49-F238E27FC236}">
                <a16:creationId xmlns:a16="http://schemas.microsoft.com/office/drawing/2014/main" id="{0CD2D94F-773D-4F35-A4CD-6F36687DB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293" y="1221408"/>
            <a:ext cx="2438400" cy="2438400"/>
          </a:xfrm>
          <a:prstGeom prst="rect">
            <a:avLst/>
          </a:prstGeom>
        </p:spPr>
      </p:pic>
      <p:pic>
        <p:nvPicPr>
          <p:cNvPr id="6" name="Picture 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B09D7FC-47AD-4560-AE6A-AE84A8D4E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051" y="3557490"/>
            <a:ext cx="1268131" cy="126813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D42B7F0-01B4-4ED8-BB77-4FEA5D079745}"/>
              </a:ext>
            </a:extLst>
          </p:cNvPr>
          <p:cNvSpPr/>
          <p:nvPr/>
        </p:nvSpPr>
        <p:spPr>
          <a:xfrm>
            <a:off x="1296472" y="4500915"/>
            <a:ext cx="417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1800" dirty="0">
                <a:solidFill>
                  <a:schemeClr val="bg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#4</a:t>
            </a:r>
            <a:endParaRPr lang="pl-PL" sz="1800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CCF0E7-8D84-41BA-BC46-A4B1C2A3DF4A}"/>
              </a:ext>
            </a:extLst>
          </p:cNvPr>
          <p:cNvSpPr/>
          <p:nvPr/>
        </p:nvSpPr>
        <p:spPr>
          <a:xfrm>
            <a:off x="314051" y="300350"/>
            <a:ext cx="366743" cy="20023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Picture 9" descr="A person holding a sign posing for the camera&#10;&#10;Description generated with high confidence">
            <a:extLst>
              <a:ext uri="{FF2B5EF4-FFF2-40B4-BE49-F238E27FC236}">
                <a16:creationId xmlns:a16="http://schemas.microsoft.com/office/drawing/2014/main" id="{2D80BA06-E5B3-4ABE-8F6C-1D09D0EEF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051" y="373764"/>
            <a:ext cx="1268131" cy="12681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96E05E1-F6EA-4D9C-993D-75477E0D2C80}"/>
              </a:ext>
            </a:extLst>
          </p:cNvPr>
          <p:cNvSpPr txBox="1"/>
          <p:nvPr/>
        </p:nvSpPr>
        <p:spPr>
          <a:xfrm>
            <a:off x="314051" y="1708659"/>
            <a:ext cx="1268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200" dirty="0">
                <a:solidFill>
                  <a:schemeClr val="bg1"/>
                </a:solidFill>
                <a:latin typeface="+mn-lt"/>
              </a:rPr>
              <a:t>Wojtek Iskra</a:t>
            </a:r>
            <a:endParaRPr lang="pl-PL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18897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6258300" y="1007375"/>
            <a:ext cx="2678100" cy="1728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buClr>
                <a:srgbClr val="000000"/>
              </a:buClr>
              <a:buSzPct val="45833"/>
            </a:pPr>
            <a:r>
              <a:rPr lang="en-GB" dirty="0"/>
              <a:t>Communication </a:t>
            </a:r>
            <a:r>
              <a:rPr lang="en-GB" dirty="0">
                <a:latin typeface="+mn-lt"/>
              </a:rPr>
              <a:t>PowerShell &lt;-&gt; </a:t>
            </a:r>
            <a:r>
              <a:rPr lang="pl-PL" dirty="0">
                <a:latin typeface="+mn-lt"/>
              </a:rPr>
              <a:t>API</a:t>
            </a:r>
            <a:endParaRPr lang="en" dirty="0">
              <a:latin typeface="+mn-lt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ubTitle" idx="1"/>
          </p:nvPr>
        </p:nvSpPr>
        <p:spPr>
          <a:xfrm>
            <a:off x="6210900" y="2849325"/>
            <a:ext cx="27729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pl-PL" dirty="0" err="1">
                <a:latin typeface="+mn-lt"/>
              </a:rPr>
              <a:t>Invoke-WebRequest</a:t>
            </a:r>
            <a:r>
              <a:rPr lang="pl-PL" dirty="0">
                <a:latin typeface="+mn-lt"/>
              </a:rPr>
              <a:t> </a:t>
            </a:r>
          </a:p>
          <a:p>
            <a:pPr lvl="0"/>
            <a:r>
              <a:rPr lang="pl-PL" dirty="0">
                <a:latin typeface="+mn-lt"/>
              </a:rPr>
              <a:t>vs. </a:t>
            </a:r>
          </a:p>
          <a:p>
            <a:pPr lvl="0"/>
            <a:r>
              <a:rPr lang="pl-PL" dirty="0" err="1">
                <a:latin typeface="+mn-lt"/>
              </a:rPr>
              <a:t>Invoke-RestMethod</a:t>
            </a:r>
            <a:r>
              <a:rPr lang="pl-PL" dirty="0">
                <a:latin typeface="+mn-lt"/>
              </a:rPr>
              <a:t> </a:t>
            </a:r>
            <a:endParaRPr dirty="0">
              <a:latin typeface="+mn-lt"/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body" idx="2"/>
          </p:nvPr>
        </p:nvSpPr>
        <p:spPr>
          <a:xfrm>
            <a:off x="237375" y="303850"/>
            <a:ext cx="5564100" cy="461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88900" lvl="0">
              <a:lnSpc>
                <a:spcPct val="200000"/>
              </a:lnSpc>
              <a:buClr>
                <a:schemeClr val="dk2"/>
              </a:buClr>
              <a:buNone/>
            </a:pPr>
            <a:r>
              <a:rPr lang="pl-PL" sz="2800" b="1" dirty="0" err="1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Invoke-WebRequest</a:t>
            </a:r>
            <a:endParaRPr lang="pl-PL" sz="2800" b="1" dirty="0">
              <a:solidFill>
                <a:schemeClr val="dk2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431800" lvl="1" indent="-342900">
              <a:lnSpc>
                <a:spcPct val="100000"/>
              </a:lnSpc>
              <a:buClr>
                <a:schemeClr val="dk2"/>
              </a:buClr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HTTP, HTTPS, FTP, and FILE requests</a:t>
            </a:r>
          </a:p>
          <a:p>
            <a:pPr marL="431800" lvl="1" indent="-342900">
              <a:lnSpc>
                <a:spcPct val="100000"/>
              </a:lnSpc>
              <a:buClr>
                <a:schemeClr val="dk2"/>
              </a:buClr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Lots of data</a:t>
            </a:r>
          </a:p>
          <a:p>
            <a:pPr marL="88900" lvl="1">
              <a:lnSpc>
                <a:spcPct val="100000"/>
              </a:lnSpc>
              <a:buClr>
                <a:schemeClr val="dk2"/>
              </a:buClr>
              <a:buNone/>
            </a:pPr>
            <a:r>
              <a:rPr lang="pl-PL" sz="2800" b="1" dirty="0" err="1">
                <a:latin typeface="+mn-lt"/>
              </a:rPr>
              <a:t>Invoke-RestMethod</a:t>
            </a:r>
            <a:endParaRPr lang="en-GB" sz="2800" b="1" dirty="0">
              <a:latin typeface="+mn-lt"/>
            </a:endParaRPr>
          </a:p>
          <a:p>
            <a:pPr marL="374650" lvl="1" indent="-285750">
              <a:lnSpc>
                <a:spcPct val="100000"/>
              </a:lnSpc>
              <a:buClr>
                <a:schemeClr val="dk2"/>
              </a:buClr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HTTP, HTTPS only</a:t>
            </a:r>
          </a:p>
          <a:p>
            <a:pPr marL="374650" lvl="1" indent="-285750">
              <a:lnSpc>
                <a:spcPct val="100000"/>
              </a:lnSpc>
              <a:buClr>
                <a:schemeClr val="dk2"/>
              </a:buClr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Converts </a:t>
            </a:r>
            <a:r>
              <a:rPr lang="en-GB" sz="1800" dirty="0" err="1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Json</a:t>
            </a:r>
            <a:r>
              <a:rPr lang="en-GB" sz="18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 or XML to objects automatically</a:t>
            </a:r>
          </a:p>
          <a:p>
            <a:pPr marL="374650" lvl="1" indent="-285750">
              <a:lnSpc>
                <a:spcPct val="100000"/>
              </a:lnSpc>
              <a:buClr>
                <a:schemeClr val="dk2"/>
              </a:buClr>
            </a:pPr>
            <a:endParaRPr lang="en" sz="1800" dirty="0">
              <a:solidFill>
                <a:schemeClr val="dk2"/>
              </a:solidFill>
              <a:latin typeface="+mn-lt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9186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6258300" y="1007375"/>
            <a:ext cx="2678100" cy="1728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buClr>
                <a:srgbClr val="000000"/>
              </a:buClr>
              <a:buSzPct val="45833"/>
            </a:pPr>
            <a:r>
              <a:rPr lang="en-GB" dirty="0"/>
              <a:t>Google API Authorization</a:t>
            </a:r>
            <a:endParaRPr lang="en" dirty="0">
              <a:latin typeface="+mn-lt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ubTitle" idx="1"/>
          </p:nvPr>
        </p:nvSpPr>
        <p:spPr>
          <a:xfrm>
            <a:off x="6210900" y="2849325"/>
            <a:ext cx="27729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endParaRPr dirty="0">
              <a:latin typeface="+mn-lt"/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body" idx="2"/>
          </p:nvPr>
        </p:nvSpPr>
        <p:spPr>
          <a:xfrm>
            <a:off x="237375" y="303850"/>
            <a:ext cx="5564100" cy="461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88900" lvl="0">
              <a:lnSpc>
                <a:spcPct val="200000"/>
              </a:lnSpc>
              <a:buClr>
                <a:schemeClr val="dk2"/>
              </a:buClr>
              <a:buNone/>
            </a:pPr>
            <a:r>
              <a:rPr lang="en-GB" sz="2800" b="1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Google Developers Console</a:t>
            </a:r>
            <a:endParaRPr lang="pl-PL" sz="2800" b="1" dirty="0">
              <a:solidFill>
                <a:schemeClr val="dk2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431800" lvl="1" indent="-342900">
              <a:lnSpc>
                <a:spcPct val="100000"/>
              </a:lnSpc>
              <a:buClr>
                <a:schemeClr val="dk2"/>
              </a:buCl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Create project</a:t>
            </a:r>
          </a:p>
          <a:p>
            <a:pPr marL="431800" lvl="1" indent="-342900">
              <a:lnSpc>
                <a:spcPct val="100000"/>
              </a:lnSpc>
              <a:buClr>
                <a:schemeClr val="dk2"/>
              </a:buClr>
              <a:buFont typeface="Arial" panose="020B0604020202020204" pitchFamily="34" charset="0"/>
              <a:buChar char="•"/>
            </a:pPr>
            <a:r>
              <a:rPr lang="pl-PL" sz="16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Get </a:t>
            </a:r>
            <a:r>
              <a:rPr lang="pl-PL" sz="1600" dirty="0" err="1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ClientID</a:t>
            </a:r>
            <a:r>
              <a:rPr lang="pl-PL" sz="16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 and </a:t>
            </a:r>
            <a:r>
              <a:rPr lang="pl-PL" sz="1600" dirty="0" err="1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ClientSecret</a:t>
            </a:r>
            <a:endParaRPr lang="en-GB" sz="1600" dirty="0">
              <a:solidFill>
                <a:schemeClr val="dk2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88900" lvl="1">
              <a:lnSpc>
                <a:spcPct val="100000"/>
              </a:lnSpc>
              <a:buClr>
                <a:schemeClr val="dk2"/>
              </a:buClr>
              <a:buNone/>
            </a:pPr>
            <a:r>
              <a:rPr lang="pl-PL" sz="2800" b="1" dirty="0" err="1">
                <a:latin typeface="+mn-lt"/>
              </a:rPr>
              <a:t>Tokens</a:t>
            </a:r>
            <a:endParaRPr lang="en-GB" sz="2800" b="1" dirty="0">
              <a:latin typeface="+mn-lt"/>
            </a:endParaRPr>
          </a:p>
          <a:p>
            <a:pPr marL="374650" lvl="1" indent="-285750">
              <a:lnSpc>
                <a:spcPct val="100000"/>
              </a:lnSpc>
              <a:buClr>
                <a:schemeClr val="dk2"/>
              </a:buClr>
              <a:buFont typeface="Arial" panose="020B0604020202020204" pitchFamily="34" charset="0"/>
              <a:buChar char="•"/>
            </a:pPr>
            <a:r>
              <a:rPr lang="pl-PL" sz="16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Access</a:t>
            </a:r>
            <a:r>
              <a:rPr lang="en-GB" sz="16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Code </a:t>
            </a:r>
            <a:r>
              <a:rPr lang="pl-PL" sz="16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–</a:t>
            </a:r>
            <a:r>
              <a:rPr lang="en-GB" sz="16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 </a:t>
            </a:r>
            <a:r>
              <a:rPr lang="en-GB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for generate</a:t>
            </a:r>
            <a:r>
              <a:rPr lang="pl-PL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en-GB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Access and Refresh Token</a:t>
            </a:r>
          </a:p>
          <a:p>
            <a:pPr marL="374650" lvl="1" indent="-285750">
              <a:lnSpc>
                <a:spcPct val="100000"/>
              </a:lnSpc>
              <a:buClr>
                <a:schemeClr val="dk2"/>
              </a:buClr>
              <a:buFont typeface="Arial" panose="020B0604020202020204" pitchFamily="34" charset="0"/>
              <a:buChar char="•"/>
            </a:pPr>
            <a:r>
              <a:rPr lang="en-GB" sz="160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AccessToken</a:t>
            </a:r>
            <a:r>
              <a:rPr lang="en-GB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– for request authorization </a:t>
            </a:r>
          </a:p>
          <a:p>
            <a:pPr marL="374650" lvl="1" indent="-285750">
              <a:lnSpc>
                <a:spcPct val="100000"/>
              </a:lnSpc>
              <a:buClr>
                <a:schemeClr val="dk2"/>
              </a:buClr>
              <a:buFont typeface="Arial" panose="020B0604020202020204" pitchFamily="34" charset="0"/>
              <a:buChar char="•"/>
            </a:pPr>
            <a:r>
              <a:rPr lang="en-GB" sz="160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RefreshToken</a:t>
            </a:r>
            <a:r>
              <a:rPr lang="en" sz="16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 – </a:t>
            </a:r>
            <a:r>
              <a:rPr lang="pl-PL" sz="16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f</a:t>
            </a:r>
            <a:r>
              <a:rPr lang="en-GB" sz="16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or refreshing </a:t>
            </a:r>
            <a:r>
              <a:rPr lang="en-GB" sz="1600" dirty="0" err="1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AccesTokens</a:t>
            </a:r>
            <a:endParaRPr lang="en-GB" sz="1600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6" name="Untitled Project">
            <a:hlinkClick r:id="" action="ppaction://media"/>
            <a:extLst>
              <a:ext uri="{FF2B5EF4-FFF2-40B4-BE49-F238E27FC236}">
                <a16:creationId xmlns:a16="http://schemas.microsoft.com/office/drawing/2014/main" id="{B515D506-EDE1-4DFB-A391-BFA2B4C3C4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11716" y="0"/>
            <a:ext cx="2971268" cy="167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637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 mute="1">
                <p:cTn id="7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6258300" y="1007375"/>
            <a:ext cx="2678100" cy="1728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buClr>
                <a:srgbClr val="000000"/>
              </a:buClr>
              <a:buSzPct val="45833"/>
            </a:pPr>
            <a:r>
              <a:rPr lang="en-GB" dirty="0"/>
              <a:t>Token Storage</a:t>
            </a:r>
            <a:endParaRPr lang="en" dirty="0">
              <a:latin typeface="+mn-lt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ubTitle" idx="1"/>
          </p:nvPr>
        </p:nvSpPr>
        <p:spPr>
          <a:xfrm>
            <a:off x="6210900" y="2849325"/>
            <a:ext cx="27729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endParaRPr dirty="0">
              <a:latin typeface="+mn-lt"/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body" idx="2"/>
          </p:nvPr>
        </p:nvSpPr>
        <p:spPr>
          <a:xfrm>
            <a:off x="237375" y="303850"/>
            <a:ext cx="5564100" cy="461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374650" indent="-285750">
              <a:lnSpc>
                <a:spcPct val="200000"/>
              </a:lnSpc>
              <a:buClr>
                <a:schemeClr val="dk2"/>
              </a:buClr>
            </a:pPr>
            <a:r>
              <a:rPr lang="en-GB" sz="2000" dirty="0" err="1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Json</a:t>
            </a:r>
            <a:endParaRPr lang="en-GB" sz="2000" dirty="0">
              <a:solidFill>
                <a:schemeClr val="dk2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374650" indent="-285750">
              <a:lnSpc>
                <a:spcPct val="200000"/>
              </a:lnSpc>
              <a:buClr>
                <a:schemeClr val="dk2"/>
              </a:buClr>
            </a:pPr>
            <a:r>
              <a:rPr lang="en-GB" sz="20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Secure Strings</a:t>
            </a:r>
          </a:p>
          <a:p>
            <a:pPr marL="374650" indent="-285750">
              <a:lnSpc>
                <a:spcPct val="200000"/>
              </a:lnSpc>
              <a:buClr>
                <a:schemeClr val="dk2"/>
              </a:buClr>
            </a:pPr>
            <a:r>
              <a:rPr lang="en-GB" sz="20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Windows Data Protection API (DAPI)</a:t>
            </a:r>
          </a:p>
          <a:p>
            <a:pPr marL="374650" indent="-285750">
              <a:lnSpc>
                <a:spcPct val="200000"/>
              </a:lnSpc>
              <a:buClr>
                <a:schemeClr val="dk2"/>
              </a:buClr>
            </a:pPr>
            <a:r>
              <a:rPr lang="en-GB" sz="20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Binary Strings</a:t>
            </a:r>
          </a:p>
        </p:txBody>
      </p:sp>
      <p:pic>
        <p:nvPicPr>
          <p:cNvPr id="6" name="Untitled Project">
            <a:hlinkClick r:id="" action="ppaction://media"/>
            <a:extLst>
              <a:ext uri="{FF2B5EF4-FFF2-40B4-BE49-F238E27FC236}">
                <a16:creationId xmlns:a16="http://schemas.microsoft.com/office/drawing/2014/main" id="{B515D506-EDE1-4DFB-A391-BFA2B4C3C4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11716" y="0"/>
            <a:ext cx="2971268" cy="167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0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 mute="1">
                <p:cTn id="7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6258300" y="1007375"/>
            <a:ext cx="2678100" cy="1728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buClr>
                <a:srgbClr val="000000"/>
              </a:buClr>
              <a:buSzPct val="45833"/>
            </a:pPr>
            <a:r>
              <a:rPr lang="en-GB" dirty="0"/>
              <a:t>Token Storage</a:t>
            </a:r>
            <a:endParaRPr lang="en" dirty="0">
              <a:latin typeface="+mn-lt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ubTitle" idx="1"/>
          </p:nvPr>
        </p:nvSpPr>
        <p:spPr>
          <a:xfrm>
            <a:off x="6210900" y="2849325"/>
            <a:ext cx="27729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endParaRPr dirty="0">
              <a:latin typeface="+mn-lt"/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body" idx="2"/>
          </p:nvPr>
        </p:nvSpPr>
        <p:spPr>
          <a:xfrm>
            <a:off x="237375" y="303850"/>
            <a:ext cx="5564100" cy="461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374650" indent="-285750">
              <a:lnSpc>
                <a:spcPct val="200000"/>
              </a:lnSpc>
              <a:buClr>
                <a:schemeClr val="dk2"/>
              </a:buClr>
            </a:pPr>
            <a:r>
              <a:rPr lang="en-GB" sz="2000" dirty="0" err="1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Json</a:t>
            </a:r>
            <a:endParaRPr lang="en-GB" sz="2000" dirty="0">
              <a:solidFill>
                <a:schemeClr val="dk2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374650" indent="-285750">
              <a:lnSpc>
                <a:spcPct val="200000"/>
              </a:lnSpc>
              <a:buClr>
                <a:schemeClr val="dk2"/>
              </a:buClr>
            </a:pPr>
            <a:r>
              <a:rPr lang="en-GB" sz="20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Secure Strings</a:t>
            </a:r>
          </a:p>
          <a:p>
            <a:pPr marL="374650" indent="-285750">
              <a:lnSpc>
                <a:spcPct val="200000"/>
              </a:lnSpc>
              <a:buClr>
                <a:schemeClr val="dk2"/>
              </a:buClr>
            </a:pPr>
            <a:r>
              <a:rPr lang="en-GB" sz="20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Windows Data Protection API (DAPI)</a:t>
            </a:r>
          </a:p>
          <a:p>
            <a:pPr marL="374650" indent="-285750">
              <a:lnSpc>
                <a:spcPct val="200000"/>
              </a:lnSpc>
              <a:buClr>
                <a:schemeClr val="dk2"/>
              </a:buClr>
            </a:pPr>
            <a:r>
              <a:rPr lang="en-GB" sz="2000" dirty="0">
                <a:solidFill>
                  <a:schemeClr val="dk2"/>
                </a:solidFill>
                <a:latin typeface="+mn-lt"/>
                <a:ea typeface="Arial"/>
                <a:cs typeface="Arial"/>
                <a:sym typeface="Arial"/>
              </a:rPr>
              <a:t>Binary Strings</a:t>
            </a:r>
          </a:p>
        </p:txBody>
      </p:sp>
      <p:pic>
        <p:nvPicPr>
          <p:cNvPr id="6" name="Untitled Project">
            <a:hlinkClick r:id="" action="ppaction://media"/>
            <a:extLst>
              <a:ext uri="{FF2B5EF4-FFF2-40B4-BE49-F238E27FC236}">
                <a16:creationId xmlns:a16="http://schemas.microsoft.com/office/drawing/2014/main" id="{B515D506-EDE1-4DFB-A391-BFA2B4C3C4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11716" y="0"/>
            <a:ext cx="2971268" cy="167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981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 mute="1">
                <p:cTn id="7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l-PL" dirty="0">
                <a:latin typeface="+mn-lt"/>
              </a:rPr>
              <a:t>?</a:t>
            </a:r>
            <a:endParaRPr lang="en" dirty="0">
              <a:latin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+mn-lt"/>
              </a:rPr>
              <a:t>Dzięki!</a:t>
            </a:r>
          </a:p>
        </p:txBody>
      </p:sp>
    </p:spTree>
    <p:extLst>
      <p:ext uri="{BB962C8B-B14F-4D97-AF65-F5344CB8AC3E}">
        <p14:creationId xmlns:p14="http://schemas.microsoft.com/office/powerpoint/2010/main" val="3299118141"/>
      </p:ext>
    </p:extLst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CalibriTheme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109</Words>
  <Application>Microsoft Office PowerPoint</Application>
  <PresentationFormat>On-screen Show (16:9)</PresentationFormat>
  <Paragraphs>34</Paragraphs>
  <Slides>7</Slides>
  <Notes>6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Lato</vt:lpstr>
      <vt:lpstr>Raleway</vt:lpstr>
      <vt:lpstr>Calibri Light</vt:lpstr>
      <vt:lpstr>Arial</vt:lpstr>
      <vt:lpstr>Calibri</vt:lpstr>
      <vt:lpstr>Swiss</vt:lpstr>
      <vt:lpstr>PowerPoint Presentation</vt:lpstr>
      <vt:lpstr>Communication PowerShell &lt;-&gt; API</vt:lpstr>
      <vt:lpstr>Google API Authorization</vt:lpstr>
      <vt:lpstr>Token Storage</vt:lpstr>
      <vt:lpstr>Token Storage</vt:lpstr>
      <vt:lpstr>?</vt:lpstr>
      <vt:lpstr>Dzięki!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&lt;-&gt;   API</dc:title>
  <dc:creator>Wojciech Iskra</dc:creator>
  <cp:lastModifiedBy>Wojciech Iskra</cp:lastModifiedBy>
  <cp:revision>16</cp:revision>
  <dcterms:modified xsi:type="dcterms:W3CDTF">2017-08-29T11:48:30Z</dcterms:modified>
</cp:coreProperties>
</file>